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14220-3487-4EBE-9A4D-CD21A2DCC34D}" type="datetimeFigureOut">
              <a:rPr lang="hr-HR" smtClean="0"/>
              <a:pPr/>
              <a:t>16.4.2020.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4EBD3-F17E-480B-8073-F8048EA72F5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EDE9-F777-42C4-A3B5-92643B376754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Radni\Desktop\13208_PRIRUCNIK KEMIJA 7\ppt ikona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6874" y="0"/>
            <a:ext cx="21871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 t="36000" r="-21" b="38000"/>
          <a:stretch>
            <a:fillRect/>
          </a:stretch>
        </p:blipFill>
        <p:spPr bwMode="auto">
          <a:xfrm>
            <a:off x="3124200" y="6481572"/>
            <a:ext cx="2895600" cy="376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Radni\Desktop\13208_PRIRUCNIK KEMIJA 7\ppt ikona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56874" y="0"/>
            <a:ext cx="21871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sims/html/build-an-atom/latest/build-an-atom_hr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sims/html/build-an-atom/latest/build-an-atom_hr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1b75dbf2-c943-49c6-a20b-8fd6c653b642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0ff9c893-7518-4dd1-961c-fa29a23a4bb7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8001000" cy="4495800"/>
          </a:xfrm>
        </p:spPr>
        <p:txBody>
          <a:bodyPr>
            <a:normAutofit/>
          </a:bodyPr>
          <a:lstStyle/>
          <a:p>
            <a:r>
              <a:rPr lang="hr-HR" b="1" dirty="0" smtClean="0">
                <a:solidFill>
                  <a:srgbClr val="FF0000"/>
                </a:solidFill>
              </a:rPr>
              <a:t>Projektni zadatci za tematsku cjelinu </a:t>
            </a:r>
          </a:p>
          <a:p>
            <a:r>
              <a:rPr lang="hr-HR" b="1" dirty="0" smtClean="0">
                <a:solidFill>
                  <a:srgbClr val="FF0000"/>
                </a:solidFill>
              </a:rPr>
              <a:t>„Građa tvari”</a:t>
            </a:r>
          </a:p>
          <a:p>
            <a:endParaRPr lang="hr-HR" dirty="0" smtClean="0">
              <a:solidFill>
                <a:srgbClr val="FF0000"/>
              </a:solidFill>
            </a:endParaRPr>
          </a:p>
          <a:p>
            <a:pPr marL="514350" indent="-514350" algn="l"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Periodni sustav elemenata</a:t>
            </a:r>
          </a:p>
          <a:p>
            <a:pPr marL="514350" indent="-514350" algn="l"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Izotopi</a:t>
            </a:r>
          </a:p>
          <a:p>
            <a:pPr marL="514350" indent="-514350" algn="l"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A) Građa i označivanje čistih tvari</a:t>
            </a:r>
          </a:p>
          <a:p>
            <a:pPr marL="514350" indent="-514350" algn="l"/>
            <a:r>
              <a:rPr lang="hr-HR" dirty="0" smtClean="0">
                <a:solidFill>
                  <a:schemeClr val="tx1"/>
                </a:solidFill>
              </a:rPr>
              <a:t>	B) Imena i formule kemijskih spojeva</a:t>
            </a:r>
            <a:endParaRPr lang="hr-HR" dirty="0">
              <a:solidFill>
                <a:schemeClr val="tx1"/>
              </a:solidFill>
            </a:endParaRPr>
          </a:p>
        </p:txBody>
      </p:sp>
      <p:pic>
        <p:nvPicPr>
          <p:cNvPr id="4" name="Picture 13" descr="16348537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1192939"/>
            <a:ext cx="1260127" cy="104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17968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707539"/>
            <a:ext cx="1247533" cy="103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172997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4867" y="2412139"/>
            <a:ext cx="1220533" cy="101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17968255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926739"/>
            <a:ext cx="1311337" cy="109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Radni\Desktop\13208_PRIRUCNIK KEMIJA 7\ppt iko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56874" y="0"/>
            <a:ext cx="21871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3" descr="A"/>
          <p:cNvPicPr>
            <a:picLocks noChangeAspect="1" noChangeArrowheads="1"/>
          </p:cNvPicPr>
          <p:nvPr/>
        </p:nvPicPr>
        <p:blipFill>
          <a:blip r:embed="rId3" cstate="print"/>
          <a:srcRect r="1766" b="30161"/>
          <a:stretch>
            <a:fillRect/>
          </a:stretch>
        </p:blipFill>
        <p:spPr bwMode="auto">
          <a:xfrm>
            <a:off x="218113" y="2286000"/>
            <a:ext cx="8697287" cy="41148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28956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077200" cy="2133600"/>
          </a:xfrm>
        </p:spPr>
        <p:txBody>
          <a:bodyPr>
            <a:normAutofit lnSpcReduction="10000"/>
          </a:bodyPr>
          <a:lstStyle/>
          <a:p>
            <a:r>
              <a:rPr lang="hr-HR" sz="2000" b="1" dirty="0" smtClean="0">
                <a:solidFill>
                  <a:schemeClr val="tx1"/>
                </a:solidFill>
              </a:rPr>
              <a:t>Periodni sustav elemenata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Iznad mreže periodnog sustava elemenata </a:t>
            </a:r>
            <a:r>
              <a:rPr lang="hr-HR" sz="2000" b="1" dirty="0" smtClean="0">
                <a:solidFill>
                  <a:schemeClr val="tx1"/>
                </a:solidFill>
              </a:rPr>
              <a:t>napravi legendu </a:t>
            </a:r>
            <a:r>
              <a:rPr lang="hr-HR" sz="2000" dirty="0" smtClean="0">
                <a:solidFill>
                  <a:schemeClr val="tx1"/>
                </a:solidFill>
              </a:rPr>
              <a:t>u kojoj ćeš metale, nemetale i </a:t>
            </a:r>
            <a:r>
              <a:rPr lang="hr-HR" sz="2000" dirty="0" err="1" smtClean="0">
                <a:solidFill>
                  <a:schemeClr val="tx1"/>
                </a:solidFill>
              </a:rPr>
              <a:t>polumetale</a:t>
            </a:r>
            <a:r>
              <a:rPr lang="hr-HR" sz="2000" dirty="0" smtClean="0">
                <a:solidFill>
                  <a:schemeClr val="tx1"/>
                </a:solidFill>
              </a:rPr>
              <a:t> označiti različitim bojama.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Potom na mreži periodnog sustava elemenata </a:t>
            </a:r>
            <a:r>
              <a:rPr lang="hr-HR" sz="2000" b="1" dirty="0" smtClean="0">
                <a:solidFill>
                  <a:schemeClr val="tx1"/>
                </a:solidFill>
              </a:rPr>
              <a:t>navedi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b="1" dirty="0" smtClean="0">
                <a:solidFill>
                  <a:schemeClr val="tx1"/>
                </a:solidFill>
              </a:rPr>
              <a:t>po dva primjera </a:t>
            </a:r>
            <a:r>
              <a:rPr lang="hr-HR" sz="2000" dirty="0" smtClean="0">
                <a:solidFill>
                  <a:schemeClr val="tx1"/>
                </a:solidFill>
              </a:rPr>
              <a:t>metala, nemetala i </a:t>
            </a:r>
            <a:r>
              <a:rPr lang="hr-HR" sz="2000" dirty="0" err="1" smtClean="0">
                <a:solidFill>
                  <a:schemeClr val="tx1"/>
                </a:solidFill>
              </a:rPr>
              <a:t>polumetala</a:t>
            </a:r>
            <a:r>
              <a:rPr lang="hr-HR" sz="2000" dirty="0" smtClean="0">
                <a:solidFill>
                  <a:schemeClr val="tx1"/>
                </a:solidFill>
              </a:rPr>
              <a:t> u 2., 3. i 4. periodi tako da ih označiš kemijskim simbolima s pomoću </a:t>
            </a:r>
            <a:r>
              <a:rPr lang="hr-HR" sz="2000" dirty="0" smtClean="0">
                <a:solidFill>
                  <a:schemeClr val="tx1"/>
                </a:solidFill>
              </a:rPr>
              <a:t>boje </a:t>
            </a:r>
            <a:r>
              <a:rPr lang="hr-HR" sz="2000" dirty="0" smtClean="0">
                <a:solidFill>
                  <a:schemeClr val="tx1"/>
                </a:solidFill>
              </a:rPr>
              <a:t>koju si odabrao/odabrala u legendi.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3" descr="A"/>
          <p:cNvPicPr>
            <a:picLocks noChangeAspect="1" noChangeArrowheads="1"/>
          </p:cNvPicPr>
          <p:nvPr/>
        </p:nvPicPr>
        <p:blipFill>
          <a:blip r:embed="rId3" cstate="print"/>
          <a:srcRect r="1766" b="30161"/>
          <a:stretch>
            <a:fillRect/>
          </a:stretch>
        </p:blipFill>
        <p:spPr bwMode="auto">
          <a:xfrm>
            <a:off x="218113" y="2286000"/>
            <a:ext cx="8697287" cy="41148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28956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33400" y="228600"/>
            <a:ext cx="8001000" cy="2209800"/>
          </a:xfrm>
        </p:spPr>
        <p:txBody>
          <a:bodyPr>
            <a:normAutofit/>
          </a:bodyPr>
          <a:lstStyle/>
          <a:p>
            <a:r>
              <a:rPr lang="hr-HR" sz="2000" b="1" dirty="0" smtClean="0">
                <a:solidFill>
                  <a:schemeClr val="tx1"/>
                </a:solidFill>
              </a:rPr>
              <a:t>Periodni sustav elemenata </a:t>
            </a:r>
            <a:r>
              <a:rPr lang="hr-HR" sz="2000" b="1" dirty="0" smtClean="0">
                <a:solidFill>
                  <a:srgbClr val="FF0000"/>
                </a:solidFill>
              </a:rPr>
              <a:t>(RJEŠENJE)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Iznad mreže periodnog sustava elemenata napravi legendu u kojoj ćeš metale, nemetale i </a:t>
            </a:r>
            <a:r>
              <a:rPr lang="hr-HR" sz="2000" dirty="0" err="1" smtClean="0">
                <a:solidFill>
                  <a:schemeClr val="tx1"/>
                </a:solidFill>
              </a:rPr>
              <a:t>polumetale</a:t>
            </a:r>
            <a:r>
              <a:rPr lang="hr-HR" sz="2000" dirty="0" smtClean="0">
                <a:solidFill>
                  <a:schemeClr val="tx1"/>
                </a:solidFill>
              </a:rPr>
              <a:t> označiti različitim bojama.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Potom na mreži periodnog sustava elemenata navedi primjere metala, nemetala i </a:t>
            </a:r>
            <a:r>
              <a:rPr lang="hr-HR" sz="2000" dirty="0" err="1" smtClean="0">
                <a:solidFill>
                  <a:schemeClr val="tx1"/>
                </a:solidFill>
              </a:rPr>
              <a:t>polumetala</a:t>
            </a:r>
            <a:r>
              <a:rPr lang="hr-HR" sz="2000" dirty="0" smtClean="0">
                <a:solidFill>
                  <a:schemeClr val="tx1"/>
                </a:solidFill>
              </a:rPr>
              <a:t> u 2., 3. i 4. periodi tako da ih označiš kemijskim simbolima s pomoću boje koju si odabrao/odabrala u legendi.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5600" y="2514600"/>
            <a:ext cx="12163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Legenda:</a:t>
            </a:r>
          </a:p>
          <a:p>
            <a:r>
              <a:rPr lang="hr-HR" b="1" dirty="0" smtClean="0">
                <a:solidFill>
                  <a:srgbClr val="FF0000"/>
                </a:solidFill>
              </a:rPr>
              <a:t>metali</a:t>
            </a:r>
          </a:p>
          <a:p>
            <a:r>
              <a:rPr lang="hr-HR" b="1" dirty="0" smtClean="0">
                <a:solidFill>
                  <a:srgbClr val="00B050"/>
                </a:solidFill>
              </a:rPr>
              <a:t>nemetali</a:t>
            </a:r>
          </a:p>
          <a:p>
            <a:r>
              <a:rPr lang="hr-HR" b="1" dirty="0" err="1" smtClean="0">
                <a:solidFill>
                  <a:schemeClr val="tx2"/>
                </a:solidFill>
              </a:rPr>
              <a:t>polumetali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3352800"/>
            <a:ext cx="457200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Li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00" y="3352800"/>
            <a:ext cx="381000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B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3352800"/>
            <a:ext cx="457200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C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3810000"/>
            <a:ext cx="457200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Al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267200"/>
            <a:ext cx="457200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K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3810000"/>
            <a:ext cx="457200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S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6200" y="4343400"/>
            <a:ext cx="457200" cy="381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Br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7000" y="3810000"/>
            <a:ext cx="381000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/>
                </a:solidFill>
              </a:rPr>
              <a:t>Si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800" y="4343400"/>
            <a:ext cx="457200" cy="36933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b="1" dirty="0" err="1" smtClean="0">
                <a:solidFill>
                  <a:schemeClr val="bg1"/>
                </a:solidFill>
              </a:rPr>
              <a:t>Ge</a:t>
            </a:r>
            <a:endParaRPr lang="hr-H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28956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153400" cy="2362200"/>
          </a:xfrm>
        </p:spPr>
        <p:txBody>
          <a:bodyPr>
            <a:noAutofit/>
          </a:bodyPr>
          <a:lstStyle/>
          <a:p>
            <a:r>
              <a:rPr lang="hr-HR" sz="2000" b="1" dirty="0" smtClean="0">
                <a:solidFill>
                  <a:schemeClr val="tx1"/>
                </a:solidFill>
              </a:rPr>
              <a:t>Izotopi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hr-HR" sz="2000" dirty="0" smtClean="0">
                <a:solidFill>
                  <a:schemeClr val="tx1"/>
                </a:solidFill>
                <a:hlinkClick r:id="rId3"/>
              </a:rPr>
              <a:t>Pokreni mrežnu poveznicu na interaktivnu simulaciju modela atoma i izotopa.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U simulaciji </a:t>
            </a:r>
            <a:r>
              <a:rPr lang="hr-HR" sz="2000" b="1" dirty="0" smtClean="0">
                <a:solidFill>
                  <a:schemeClr val="tx1"/>
                </a:solidFill>
              </a:rPr>
              <a:t>napravi modele stabilnih izotopa litija</a:t>
            </a:r>
            <a:r>
              <a:rPr lang="hr-HR" sz="2000" dirty="0" smtClean="0">
                <a:solidFill>
                  <a:schemeClr val="tx1"/>
                </a:solidFill>
              </a:rPr>
              <a:t>. 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Za svaki napravi snimku zaslona te slike dodaj u prezentaciju.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Odredi protonski i </a:t>
            </a:r>
            <a:r>
              <a:rPr lang="hr-HR" sz="2000" dirty="0" err="1" smtClean="0">
                <a:solidFill>
                  <a:schemeClr val="tx1"/>
                </a:solidFill>
              </a:rPr>
              <a:t>maseni</a:t>
            </a:r>
            <a:r>
              <a:rPr lang="hr-HR" sz="2000" dirty="0" smtClean="0">
                <a:solidFill>
                  <a:schemeClr val="tx1"/>
                </a:solidFill>
              </a:rPr>
              <a:t> broj za svaki izotop </a:t>
            </a:r>
            <a:r>
              <a:rPr lang="hr-HR" sz="2000" b="1" dirty="0" smtClean="0">
                <a:solidFill>
                  <a:schemeClr val="tx1"/>
                </a:solidFill>
              </a:rPr>
              <a:t>litija</a:t>
            </a:r>
            <a:r>
              <a:rPr lang="hr-HR" sz="20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16000" t="12445" r="42000" b="16444"/>
          <a:stretch>
            <a:fillRect/>
          </a:stretch>
        </p:blipFill>
        <p:spPr bwMode="auto">
          <a:xfrm>
            <a:off x="2602230" y="2743200"/>
            <a:ext cx="376047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28956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33400" y="304800"/>
            <a:ext cx="8153400" cy="2362200"/>
          </a:xfrm>
        </p:spPr>
        <p:txBody>
          <a:bodyPr>
            <a:noAutofit/>
          </a:bodyPr>
          <a:lstStyle/>
          <a:p>
            <a:r>
              <a:rPr lang="hr-HR" sz="2000" b="1" dirty="0" smtClean="0">
                <a:solidFill>
                  <a:schemeClr val="tx1"/>
                </a:solidFill>
              </a:rPr>
              <a:t>Izotopi </a:t>
            </a:r>
            <a:r>
              <a:rPr lang="hr-HR" sz="2000" b="1" dirty="0" smtClean="0">
                <a:solidFill>
                  <a:srgbClr val="FF0000"/>
                </a:solidFill>
              </a:rPr>
              <a:t>(RJEŠENJE)</a:t>
            </a: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hr-HR" sz="2000" dirty="0" smtClean="0">
                <a:solidFill>
                  <a:schemeClr val="tx1"/>
                </a:solidFill>
                <a:hlinkClick r:id="rId3"/>
              </a:rPr>
              <a:t>Pokreni mrežnu poveznicu na interaktivnu simulaciju modela atoma i izotopa.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U simulaciji napravi modele stabilnih izotopa </a:t>
            </a:r>
            <a:r>
              <a:rPr lang="hr-HR" sz="2000" b="1" dirty="0" smtClean="0">
                <a:solidFill>
                  <a:schemeClr val="tx1"/>
                </a:solidFill>
              </a:rPr>
              <a:t>litija</a:t>
            </a:r>
            <a:r>
              <a:rPr lang="hr-HR" sz="2000" dirty="0" smtClean="0">
                <a:solidFill>
                  <a:schemeClr val="tx1"/>
                </a:solidFill>
              </a:rPr>
              <a:t>. 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Za svaki napravi snimku zaslona te slike dodaj u prezentaciju.</a:t>
            </a:r>
          </a:p>
          <a:p>
            <a:pPr marL="514350" indent="-51435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Odredi protonski i </a:t>
            </a:r>
            <a:r>
              <a:rPr lang="hr-HR" sz="2000" dirty="0" err="1" smtClean="0">
                <a:solidFill>
                  <a:schemeClr val="tx1"/>
                </a:solidFill>
              </a:rPr>
              <a:t>maseni</a:t>
            </a:r>
            <a:r>
              <a:rPr lang="hr-HR" sz="2000" dirty="0" smtClean="0">
                <a:solidFill>
                  <a:schemeClr val="tx1"/>
                </a:solidFill>
              </a:rPr>
              <a:t> broj za svaki izotop </a:t>
            </a:r>
            <a:r>
              <a:rPr lang="hr-HR" sz="2000" b="1" dirty="0" smtClean="0">
                <a:solidFill>
                  <a:schemeClr val="tx1"/>
                </a:solidFill>
              </a:rPr>
              <a:t>litija</a:t>
            </a:r>
            <a:r>
              <a:rPr lang="hr-HR" sz="20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6000" t="13002" r="42472" b="32808"/>
          <a:stretch>
            <a:fillRect/>
          </a:stretch>
        </p:blipFill>
        <p:spPr bwMode="auto">
          <a:xfrm>
            <a:off x="304800" y="2690558"/>
            <a:ext cx="3962400" cy="290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16500" t="11778" r="42000" b="32222"/>
          <a:stretch>
            <a:fillRect/>
          </a:stretch>
        </p:blipFill>
        <p:spPr bwMode="auto">
          <a:xfrm>
            <a:off x="4648200" y="2590800"/>
            <a:ext cx="391522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34851" y="5943600"/>
            <a:ext cx="960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</a:t>
            </a:r>
            <a:r>
              <a:rPr lang="hr-HR" sz="2400" dirty="0" smtClean="0"/>
              <a:t> = 3</a:t>
            </a:r>
          </a:p>
          <a:p>
            <a:r>
              <a:rPr lang="hr-HR" sz="2400" i="1" dirty="0" smtClean="0"/>
              <a:t>A</a:t>
            </a:r>
            <a:r>
              <a:rPr lang="hr-HR" sz="2400" dirty="0" smtClean="0"/>
              <a:t> = 6</a:t>
            </a:r>
          </a:p>
          <a:p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5943600"/>
            <a:ext cx="9607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</a:t>
            </a:r>
            <a:r>
              <a:rPr lang="hr-HR" sz="2400" dirty="0" smtClean="0"/>
              <a:t> = 3</a:t>
            </a:r>
          </a:p>
          <a:p>
            <a:r>
              <a:rPr lang="hr-HR" sz="2400" i="1" dirty="0" smtClean="0"/>
              <a:t>A</a:t>
            </a:r>
            <a:r>
              <a:rPr lang="hr-HR" sz="2400" dirty="0" smtClean="0"/>
              <a:t> = 7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41910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533400" y="609600"/>
            <a:ext cx="8077200" cy="4724400"/>
          </a:xfrm>
        </p:spPr>
        <p:txBody>
          <a:bodyPr>
            <a:normAutofit/>
          </a:bodyPr>
          <a:lstStyle/>
          <a:p>
            <a:r>
              <a:rPr lang="hr-HR" sz="2000" b="1" dirty="0" smtClean="0">
                <a:solidFill>
                  <a:schemeClr val="tx1"/>
                </a:solidFill>
              </a:rPr>
              <a:t>Građa i označivanje čistih tvari</a:t>
            </a: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  <a:hlinkClick r:id="rId3"/>
              </a:rPr>
              <a:t>Pokreni mrežnu poveznicu na dodatne digitalne sadržaje.</a:t>
            </a:r>
            <a:endParaRPr lang="hr-HR" sz="20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Ispod svake animacije modela molekula i kristalne strukture nalaze se pitanja. Prouči animacije te odgovori na pitanja.</a:t>
            </a: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Odgovore </a:t>
            </a:r>
            <a:r>
              <a:rPr lang="hr-HR" sz="2000" dirty="0" smtClean="0">
                <a:solidFill>
                  <a:schemeClr val="tx1"/>
                </a:solidFill>
              </a:rPr>
              <a:t>upiši u prezentaciju ili pošalji </a:t>
            </a:r>
            <a:r>
              <a:rPr lang="hr-HR" sz="2000" dirty="0" smtClean="0">
                <a:solidFill>
                  <a:schemeClr val="tx1"/>
                </a:solidFill>
              </a:rPr>
              <a:t>učitelju na dogovoreni način</a:t>
            </a:r>
            <a:r>
              <a:rPr lang="hr-HR" sz="20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Odaberi jednu elementarnu tvar i jedan kemijski spoj. Napravi modele tih tvari od materijala po tvom izboru (plastelin, kuglice od papira i aluminijske folije, plastični čepovi s boca, kuglice od sušenog tijesta, čačkalice, kist, boja </a:t>
            </a:r>
            <a:r>
              <a:rPr lang="hr-HR" sz="2000" dirty="0" err="1" smtClean="0">
                <a:solidFill>
                  <a:schemeClr val="tx1"/>
                </a:solidFill>
              </a:rPr>
              <a:t>itd</a:t>
            </a:r>
            <a:r>
              <a:rPr lang="hr-HR" sz="2000" dirty="0" smtClean="0">
                <a:solidFill>
                  <a:schemeClr val="tx1"/>
                </a:solidFill>
              </a:rPr>
              <a:t>.). Modele atoma oboji dogovorenim bojama.</a:t>
            </a: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Fotografiraj proces izrade modela i sebe s konačnim proizvodom. Slike priloži prezentaciji.</a:t>
            </a:r>
          </a:p>
          <a:p>
            <a:pPr marL="457200" indent="-457200" algn="l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smtClean="0">
                <a:solidFill>
                  <a:schemeClr val="tx1"/>
                </a:solidFill>
              </a:rPr>
              <a:t>Za svaku odabranu </a:t>
            </a:r>
            <a:r>
              <a:rPr lang="hr-HR" sz="2000" dirty="0" smtClean="0">
                <a:solidFill>
                  <a:schemeClr val="tx1"/>
                </a:solidFill>
              </a:rPr>
              <a:t>elementarnu tvar i kemijski spoj navedi i po barem četiri fizikalna svojstva. </a:t>
            </a:r>
            <a:r>
              <a:rPr lang="hr-HR" sz="2000" dirty="0" smtClean="0">
                <a:solidFill>
                  <a:schemeClr val="tx1"/>
                </a:solidFill>
              </a:rPr>
              <a:t>Podatke pronađi u literaturi i/ili na internetu.</a:t>
            </a:r>
            <a:endParaRPr lang="hr-HR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9" name="Right Arrow 28"/>
          <p:cNvSpPr/>
          <p:nvPr/>
        </p:nvSpPr>
        <p:spPr>
          <a:xfrm>
            <a:off x="2590800" y="4191000"/>
            <a:ext cx="685800" cy="228600"/>
          </a:xfrm>
          <a:prstGeom prst="rightArrow">
            <a:avLst/>
          </a:prstGeom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990600"/>
            <a:ext cx="80772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Imena i formule kemijskih spojeva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Pokreni mrežnu poveznicu na dodatne digitalne sadržaje.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Ispod svake animacije modela molekula, modela kristalne strukture i galerije slika nalaze se pitanja. Prouči animacije i galeriju slika te odgovori na pitanja.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hr-HR" sz="2000" dirty="0" smtClean="0"/>
              <a:t>Odgovore </a:t>
            </a:r>
            <a:r>
              <a:rPr lang="hr-HR" sz="2000" dirty="0" smtClean="0"/>
              <a:t>upiši u prezentaciju ili pošalji </a:t>
            </a:r>
            <a:r>
              <a:rPr lang="hr-HR" sz="2000" dirty="0" smtClean="0"/>
              <a:t>učitelju na dogovoreni način.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443</Words>
  <Application>Microsoft Office PowerPoint</Application>
  <PresentationFormat>On-screen Show (4:3)</PresentationFormat>
  <Paragraphs>57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Goran Bukan</dc:creator>
  <cp:lastModifiedBy>gbukan</cp:lastModifiedBy>
  <cp:revision>15</cp:revision>
  <dcterms:created xsi:type="dcterms:W3CDTF">2006-08-16T00:00:00Z</dcterms:created>
  <dcterms:modified xsi:type="dcterms:W3CDTF">2020-04-16T06:12:15Z</dcterms:modified>
</cp:coreProperties>
</file>